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7"/>
  </p:handoutMasterIdLst>
  <p:sldIdLst>
    <p:sldId id="284" r:id="rId5"/>
    <p:sldId id="285" r:id="rId6"/>
  </p:sldIdLst>
  <p:sldSz cx="9144000" cy="5143500" type="screen16x9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2122"/>
    <a:srgbClr val="FED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9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4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B25C5-7578-4BB0-A64B-460C56928A1E}" type="datetimeFigureOut">
              <a:rPr lang="uk-UA" smtClean="0"/>
              <a:t>12.02.2025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DC2322-6972-4806-AD68-58165845C5B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85680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038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912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250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635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116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977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2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806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2029E-E3A8-4204-BDEE-0798EB9DD63B}" type="datetimeFigureOut">
              <a:rPr lang="uk-UA" smtClean="0"/>
              <a:t>12.02.2025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D4FE4-04C3-4447-A1BC-794AC5E9B3E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9336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7" r:id="rId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40340" y="98081"/>
            <a:ext cx="7633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latin typeface="Vinnytsia Sans" panose="00000500000000000000" pitchFamily="50" charset="0"/>
              </a:rPr>
              <a:t>ОСНОВНІ ПІДСУМКИ РОБОТИ ЗА 2024 РІК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96363" y="620349"/>
            <a:ext cx="2829740" cy="1015663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200" b="1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Заходами «Програми «Місто молодих» на 2024-2026 роки» у 2024 році залучено 10150 осіб </a:t>
            </a:r>
            <a:r>
              <a:rPr lang="ru-RU" sz="1200" b="1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(В 2023 </a:t>
            </a:r>
            <a:r>
              <a:rPr lang="ru-RU" sz="1200" b="1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році</a:t>
            </a:r>
            <a:r>
              <a:rPr lang="ru-RU" sz="1200" b="1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 </a:t>
            </a:r>
            <a:r>
              <a:rPr lang="ru-RU" sz="1200" b="1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було</a:t>
            </a:r>
            <a:r>
              <a:rPr lang="ru-RU" sz="1200" b="1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 залучено 11050 </a:t>
            </a:r>
            <a:r>
              <a:rPr lang="ru-RU" sz="1200" b="1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осіб</a:t>
            </a:r>
            <a:r>
              <a:rPr lang="ru-RU" sz="1200" b="1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03460" y="620349"/>
            <a:ext cx="2145384" cy="769441"/>
          </a:xfrm>
          <a:prstGeom prst="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Реалізовано 9 грантових молодіжних </a:t>
            </a:r>
            <a:r>
              <a:rPr lang="uk-UA" sz="11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проєктів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, в рамках яких </a:t>
            </a:r>
            <a:r>
              <a:rPr lang="uk-UA" sz="1100" dirty="0" smtClean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залучено 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450 000 грн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47184" y="3744731"/>
            <a:ext cx="2748123" cy="1223412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05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Організовано 23 суспільно корисних комплексів заходів та акцій для підлітків та молоді в місцях масового відпочинку вінничан та за місцем проживання</a:t>
            </a:r>
          </a:p>
          <a:p>
            <a:pPr algn="ctr" eaLnBrk="0" hangingPunct="0"/>
            <a:r>
              <a:rPr lang="uk-UA" sz="105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(В 2023 році було організовано 35 заходів)</a:t>
            </a:r>
          </a:p>
        </p:txBody>
      </p:sp>
      <p:grpSp>
        <p:nvGrpSpPr>
          <p:cNvPr id="8" name="Group 10"/>
          <p:cNvGrpSpPr>
            <a:grpSpLocks/>
          </p:cNvGrpSpPr>
          <p:nvPr/>
        </p:nvGrpSpPr>
        <p:grpSpPr bwMode="auto">
          <a:xfrm>
            <a:off x="3740292" y="2066197"/>
            <a:ext cx="2571916" cy="1148079"/>
            <a:chOff x="1997" y="1314"/>
            <a:chExt cx="1889" cy="1009"/>
          </a:xfrm>
        </p:grpSpPr>
        <p:sp>
          <p:nvSpPr>
            <p:cNvPr id="12" name="Oval 16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rgbClr val="4F81BD">
                    <a:gamma/>
                    <a:shade val="79216"/>
                    <a:invGamma/>
                  </a:srgbClr>
                </a:gs>
                <a:gs pos="100000">
                  <a:srgbClr val="4F81BD">
                    <a:alpha val="48000"/>
                  </a:srgbClr>
                </a:gs>
              </a:gsLst>
              <a:lin ang="2700000" scaled="1"/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14" name="Oval 12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rgbClr val="0000FF"/>
                  </a:gs>
                  <a:gs pos="100000">
                    <a:srgbClr val="0000FF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uk-UA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" name="Oval 13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784"/>
              </a:xfrm>
              <a:prstGeom prst="ellipse">
                <a:avLst/>
              </a:prstGeom>
              <a:gradFill rotWithShape="1">
                <a:gsLst>
                  <a:gs pos="0">
                    <a:srgbClr val="0000FF">
                      <a:gamma/>
                      <a:tint val="44314"/>
                      <a:invGamma/>
                    </a:srgbClr>
                  </a:gs>
                  <a:gs pos="100000">
                    <a:srgbClr val="0000FF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uk-UA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" name="Oval 14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rgbClr val="4F81BD">
                    <a:gamma/>
                    <a:shade val="46275"/>
                    <a:invGamma/>
                  </a:srgbClr>
                </a:gs>
                <a:gs pos="100000">
                  <a:srgbClr val="4F81BD"/>
                </a:gs>
              </a:gsLst>
              <a:lin ang="2700000" scaled="1"/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Oval 15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rgbClr val="4F81BD">
                    <a:alpha val="0"/>
                  </a:srgbClr>
                </a:gs>
                <a:gs pos="100000">
                  <a:srgbClr val="4F81BD">
                    <a:gamma/>
                    <a:tint val="34902"/>
                    <a:invGamma/>
                  </a:srgbClr>
                </a:gs>
              </a:gsLst>
              <a:lin ang="2700000" scaled="1"/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6" name="Text Box 41"/>
          <p:cNvSpPr txBox="1">
            <a:spLocks noChangeArrowheads="1"/>
          </p:cNvSpPr>
          <p:nvPr/>
        </p:nvSpPr>
        <p:spPr bwMode="gray">
          <a:xfrm>
            <a:off x="3204794" y="2375168"/>
            <a:ext cx="3614868" cy="338554"/>
          </a:xfrm>
          <a:prstGeom prst="rect">
            <a:avLst/>
          </a:prstGeom>
          <a:noFill/>
          <a:ln>
            <a:noFill/>
          </a:ln>
          <a:effectLst>
            <a:outerShdw dist="28398" dir="1593903" algn="ctr" rotWithShape="0">
              <a:srgbClr val="1C1C1C"/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7372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600" dirty="0">
                <a:solidFill>
                  <a:schemeClr val="bg1"/>
                </a:solidFill>
                <a:latin typeface="Vinnytsia Sans" panose="00000500000000000000" pitchFamily="50" charset="0"/>
                <a:cs typeface="Times New Roman" pitchFamily="18" charset="0"/>
              </a:rPr>
              <a:t>Молодіжна політика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9068" y="1762069"/>
            <a:ext cx="644757" cy="43669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6393648" y="620349"/>
            <a:ext cx="2662877" cy="440889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У 2024 році:</a:t>
            </a:r>
          </a:p>
          <a:p>
            <a:pPr indent="-171450" eaLnBrk="0" hangingPunct="0">
              <a:buFontTx/>
              <a:buChar char="-"/>
            </a:pPr>
            <a:r>
              <a:rPr lang="uk-UA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проведено поточні ремонти приміщень підліткових клубів за адресами: </a:t>
            </a:r>
            <a:r>
              <a:rPr lang="uk-UA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вул.Скалецького</a:t>
            </a:r>
            <a:r>
              <a:rPr lang="uk-UA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, 41, </a:t>
            </a:r>
            <a:r>
              <a:rPr lang="uk-UA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вул.Стельмаха</a:t>
            </a:r>
            <a:r>
              <a:rPr lang="uk-UA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, 25, вул.Д.Нечая,77А, </a:t>
            </a:r>
            <a:r>
              <a:rPr lang="uk-UA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вул.Магістратська</a:t>
            </a:r>
            <a:r>
              <a:rPr lang="uk-UA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, 80, </a:t>
            </a:r>
            <a:r>
              <a:rPr lang="uk-UA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вул.Космонавтів</a:t>
            </a:r>
            <a:r>
              <a:rPr lang="uk-UA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, 58, </a:t>
            </a:r>
            <a:r>
              <a:rPr lang="uk-UA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с.Вінницькі</a:t>
            </a:r>
            <a:r>
              <a:rPr lang="uk-UA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 Хутори (вул.Незалежності,54) та селищі Десна (</a:t>
            </a:r>
            <a:r>
              <a:rPr lang="uk-UA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вул.Лесі</a:t>
            </a:r>
            <a:r>
              <a:rPr lang="uk-UA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 Українки, 11);</a:t>
            </a:r>
          </a:p>
          <a:p>
            <a:pPr indent="-171450" eaLnBrk="0" hangingPunct="0">
              <a:buFontTx/>
              <a:buChar char="-"/>
            </a:pPr>
            <a:endParaRPr lang="uk-UA" sz="1000" dirty="0">
              <a:solidFill>
                <a:schemeClr val="tx1"/>
              </a:solidFill>
              <a:latin typeface="Vinnytsia Sans" panose="00000500000000000000" pitchFamily="50" charset="0"/>
              <a:cs typeface="Times New Roman" pitchFamily="18" charset="0"/>
            </a:endParaRPr>
          </a:p>
          <a:p>
            <a:pPr indent="-171450" algn="just" eaLnBrk="0" hangingPunct="0">
              <a:buFontTx/>
              <a:buChar char="-"/>
            </a:pPr>
            <a:r>
              <a:rPr lang="uk-UA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забезпечено функціонування 3 найпростіших </a:t>
            </a:r>
            <a:r>
              <a:rPr lang="uk-UA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укриттів</a:t>
            </a:r>
            <a:r>
              <a:rPr lang="ru-RU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:</a:t>
            </a:r>
          </a:p>
          <a:p>
            <a:pPr indent="-171450" algn="just" eaLnBrk="0" hangingPunct="0">
              <a:buFont typeface="Arial" panose="020B0604020202020204" pitchFamily="34" charset="0"/>
              <a:buChar char="•"/>
            </a:pPr>
            <a:r>
              <a:rPr lang="ru-RU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вул</a:t>
            </a:r>
            <a:r>
              <a:rPr lang="ru-RU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. </a:t>
            </a:r>
            <a:r>
              <a:rPr lang="ru-RU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Скалецького</a:t>
            </a:r>
            <a:r>
              <a:rPr lang="ru-RU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, 41;</a:t>
            </a:r>
          </a:p>
          <a:p>
            <a:pPr indent="-171450" algn="just" eaLnBrk="0" hangingPunct="0">
              <a:buFont typeface="Arial" panose="020B0604020202020204" pitchFamily="34" charset="0"/>
              <a:buChar char="•"/>
            </a:pPr>
            <a:r>
              <a:rPr lang="ru-RU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вул</a:t>
            </a:r>
            <a:r>
              <a:rPr lang="ru-RU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. </a:t>
            </a:r>
            <a:r>
              <a:rPr lang="ru-RU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Соняшникова</a:t>
            </a:r>
            <a:r>
              <a:rPr lang="ru-RU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, 5;</a:t>
            </a:r>
          </a:p>
          <a:p>
            <a:pPr indent="-171450" algn="just" eaLnBrk="0" hangingPunct="0">
              <a:buFont typeface="Arial" panose="020B0604020202020204" pitchFamily="34" charset="0"/>
              <a:buChar char="•"/>
            </a:pPr>
            <a:r>
              <a:rPr lang="ru-RU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вул</a:t>
            </a:r>
            <a:r>
              <a:rPr lang="ru-RU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. </a:t>
            </a:r>
            <a:r>
              <a:rPr lang="ru-RU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Космонавтів</a:t>
            </a:r>
            <a:r>
              <a:rPr lang="ru-RU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, 58.</a:t>
            </a:r>
          </a:p>
          <a:p>
            <a:pPr algn="just" eaLnBrk="0" hangingPunct="0"/>
            <a:endParaRPr lang="ru-RU" sz="1000" dirty="0">
              <a:solidFill>
                <a:schemeClr val="tx1"/>
              </a:solidFill>
              <a:latin typeface="Vinnytsia Sans" panose="00000500000000000000" pitchFamily="50" charset="0"/>
              <a:cs typeface="Times New Roman" pitchFamily="18" charset="0"/>
            </a:endParaRPr>
          </a:p>
          <a:p>
            <a:pPr indent="-171450" algn="just" eaLnBrk="0" hangingPunct="0">
              <a:buFontTx/>
              <a:buChar char="-"/>
            </a:pPr>
            <a:r>
              <a:rPr lang="uk-UA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забезпечено функціонування 8 «Пунктів незламності»</a:t>
            </a:r>
            <a:r>
              <a:rPr lang="ru-RU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:</a:t>
            </a:r>
          </a:p>
          <a:p>
            <a:pPr indent="-171450" algn="just" eaLnBrk="0" hangingPunct="0">
              <a:buFont typeface="Wingdings" panose="05000000000000000000" pitchFamily="2" charset="2"/>
              <a:buChar char="§"/>
            </a:pPr>
            <a:r>
              <a:rPr lang="ru-RU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вул</a:t>
            </a:r>
            <a:r>
              <a:rPr lang="ru-RU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. </a:t>
            </a:r>
            <a:r>
              <a:rPr lang="ru-RU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Соборна</a:t>
            </a:r>
            <a:r>
              <a:rPr lang="ru-RU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, 91;</a:t>
            </a:r>
          </a:p>
          <a:p>
            <a:pPr indent="-171450" algn="just" eaLnBrk="0" hangingPunct="0">
              <a:buFont typeface="Wingdings" panose="05000000000000000000" pitchFamily="2" charset="2"/>
              <a:buChar char="§"/>
            </a:pPr>
            <a:r>
              <a:rPr lang="ru-RU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вул</a:t>
            </a:r>
            <a:r>
              <a:rPr lang="ru-RU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. Стельмаха, 25;</a:t>
            </a:r>
          </a:p>
          <a:p>
            <a:pPr indent="-171450" algn="just" eaLnBrk="0" hangingPunct="0">
              <a:buFont typeface="Wingdings" panose="05000000000000000000" pitchFamily="2" charset="2"/>
              <a:buChar char="§"/>
            </a:pPr>
            <a:r>
              <a:rPr lang="ru-RU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вул</a:t>
            </a:r>
            <a:r>
              <a:rPr lang="ru-RU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. </a:t>
            </a:r>
            <a:r>
              <a:rPr lang="ru-RU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Космонавтів</a:t>
            </a:r>
            <a:r>
              <a:rPr lang="ru-RU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, 58;</a:t>
            </a:r>
          </a:p>
          <a:p>
            <a:pPr indent="-171450" algn="just" eaLnBrk="0" hangingPunct="0">
              <a:buFont typeface="Wingdings" panose="05000000000000000000" pitchFamily="2" charset="2"/>
              <a:buChar char="§"/>
            </a:pPr>
            <a:r>
              <a:rPr lang="ru-RU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вул</a:t>
            </a:r>
            <a:r>
              <a:rPr lang="ru-RU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. </a:t>
            </a:r>
            <a:r>
              <a:rPr lang="ru-RU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Соняшникова</a:t>
            </a:r>
            <a:r>
              <a:rPr lang="ru-RU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, 5;</a:t>
            </a:r>
          </a:p>
          <a:p>
            <a:pPr indent="-171450" algn="just" eaLnBrk="0" hangingPunct="0">
              <a:buFont typeface="Wingdings" panose="05000000000000000000" pitchFamily="2" charset="2"/>
              <a:buChar char="§"/>
            </a:pPr>
            <a:r>
              <a:rPr lang="ru-RU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вул</a:t>
            </a:r>
            <a:r>
              <a:rPr lang="ru-RU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. Д. </a:t>
            </a:r>
            <a:r>
              <a:rPr lang="ru-RU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Нечая</a:t>
            </a:r>
            <a:r>
              <a:rPr lang="ru-RU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, 77А;</a:t>
            </a:r>
          </a:p>
          <a:p>
            <a:pPr indent="-171450" algn="just" eaLnBrk="0" hangingPunct="0">
              <a:buFont typeface="Wingdings" panose="05000000000000000000" pitchFamily="2" charset="2"/>
              <a:buChar char="§"/>
            </a:pPr>
            <a:r>
              <a:rPr lang="ru-RU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вул</a:t>
            </a:r>
            <a:r>
              <a:rPr lang="ru-RU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. </a:t>
            </a:r>
            <a:r>
              <a:rPr lang="ru-RU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Привокзальна</a:t>
            </a:r>
            <a:r>
              <a:rPr lang="ru-RU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, 2/1;</a:t>
            </a:r>
          </a:p>
          <a:p>
            <a:pPr indent="-171450" algn="just" eaLnBrk="0" hangingPunct="0">
              <a:buFont typeface="Wingdings" panose="05000000000000000000" pitchFamily="2" charset="2"/>
              <a:buChar char="§"/>
            </a:pPr>
            <a:r>
              <a:rPr lang="ru-RU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вул</a:t>
            </a:r>
            <a:r>
              <a:rPr lang="ru-RU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. </a:t>
            </a:r>
            <a:r>
              <a:rPr lang="ru-RU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Скалецького</a:t>
            </a:r>
            <a:r>
              <a:rPr lang="ru-RU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, 41;</a:t>
            </a:r>
          </a:p>
          <a:p>
            <a:pPr indent="-171450" algn="just" eaLnBrk="0" hangingPunct="0">
              <a:buFont typeface="Wingdings" panose="05000000000000000000" pitchFamily="2" charset="2"/>
              <a:buChar char="§"/>
            </a:pPr>
            <a:r>
              <a:rPr lang="ru-RU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вул</a:t>
            </a:r>
            <a:r>
              <a:rPr lang="ru-RU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. </a:t>
            </a:r>
            <a:r>
              <a:rPr lang="ru-RU" sz="10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Чайковського</a:t>
            </a:r>
            <a:r>
              <a:rPr lang="ru-RU" sz="10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, 15б</a:t>
            </a:r>
            <a:r>
              <a:rPr lang="ru-RU" sz="105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52456" y="3432370"/>
            <a:ext cx="2096388" cy="1546577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105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Освітньо</a:t>
            </a:r>
            <a:r>
              <a:rPr lang="uk-UA" sz="105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-виховними та програмами КЗ «Центр підліткових клубів за місцем проживання» у 2024 році охоплено 1825 гуртківців</a:t>
            </a:r>
          </a:p>
          <a:p>
            <a:pPr algn="ctr"/>
            <a:r>
              <a:rPr lang="uk-UA" sz="105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 (В 2023 році було охоплено 1680 гуртківців)</a:t>
            </a:r>
          </a:p>
        </p:txBody>
      </p:sp>
      <p:sp>
        <p:nvSpPr>
          <p:cNvPr id="21" name="Freeform 7"/>
          <p:cNvSpPr>
            <a:spLocks/>
          </p:cNvSpPr>
          <p:nvPr/>
        </p:nvSpPr>
        <p:spPr bwMode="gray">
          <a:xfrm rot="16200000">
            <a:off x="5506264" y="3131291"/>
            <a:ext cx="496818" cy="594968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3" name="Freeform 7"/>
          <p:cNvSpPr>
            <a:spLocks/>
          </p:cNvSpPr>
          <p:nvPr/>
        </p:nvSpPr>
        <p:spPr bwMode="gray">
          <a:xfrm rot="3021231">
            <a:off x="3376514" y="1734445"/>
            <a:ext cx="962044" cy="295830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" name="Freeform 7"/>
          <p:cNvSpPr>
            <a:spLocks/>
          </p:cNvSpPr>
          <p:nvPr/>
        </p:nvSpPr>
        <p:spPr bwMode="gray">
          <a:xfrm rot="6951596">
            <a:off x="4765818" y="1655816"/>
            <a:ext cx="495778" cy="401147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5" name="Freeform 7"/>
          <p:cNvSpPr>
            <a:spLocks/>
          </p:cNvSpPr>
          <p:nvPr/>
        </p:nvSpPr>
        <p:spPr bwMode="gray">
          <a:xfrm rot="20389958">
            <a:off x="3403026" y="3115168"/>
            <a:ext cx="860797" cy="482455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rgbClr val="9BBB59">
                  <a:lumMod val="40000"/>
                  <a:lumOff val="60000"/>
                </a:srgb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7" name="Freeform 7"/>
          <p:cNvSpPr>
            <a:spLocks/>
          </p:cNvSpPr>
          <p:nvPr/>
        </p:nvSpPr>
        <p:spPr bwMode="gray">
          <a:xfrm rot="658524">
            <a:off x="3395943" y="2479736"/>
            <a:ext cx="462431" cy="401147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5" name="Прямокутник 4"/>
          <p:cNvSpPr/>
          <p:nvPr/>
        </p:nvSpPr>
        <p:spPr>
          <a:xfrm>
            <a:off x="1303459" y="1511670"/>
            <a:ext cx="2094563" cy="1781877"/>
          </a:xfrm>
          <a:prstGeom prst="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05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Проведено «Форум молодих лідерів» до Дня Молоді </a:t>
            </a:r>
          </a:p>
          <a:p>
            <a:pPr algn="ctr"/>
            <a:r>
              <a:rPr lang="uk-UA" sz="105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в рамках, якого було зібрано </a:t>
            </a:r>
          </a:p>
          <a:p>
            <a:pPr algn="ctr"/>
            <a:r>
              <a:rPr lang="uk-UA" sz="105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30 000 грн. (Кошти передано на закупівлю зарядних акумуляторів до рацій та</a:t>
            </a:r>
          </a:p>
          <a:p>
            <a:pPr algn="ctr"/>
            <a:r>
              <a:rPr lang="uk-UA" sz="105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комплектуючих запчастин для забезпечення мобільності 120 бригади) </a:t>
            </a:r>
          </a:p>
        </p:txBody>
      </p:sp>
    </p:spTree>
    <p:extLst>
      <p:ext uri="{BB962C8B-B14F-4D97-AF65-F5344CB8AC3E}">
        <p14:creationId xmlns:p14="http://schemas.microsoft.com/office/powerpoint/2010/main" val="3378101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15520" y="79356"/>
            <a:ext cx="7633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latin typeface="Vinnytsia Sans" panose="00000500000000000000" pitchFamily="50" charset="0"/>
              </a:rPr>
              <a:t>ОСНОВНІ ПІДСУМКИ РОБОТИ ЗА 2024 РІК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45007" y="629861"/>
            <a:ext cx="3042241" cy="1277273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100" b="1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Заходами «Комплексної програми національно-патріотичного виховання дітей та молоді Вінницької міської територіальної громади на 2024-2026 роки» у 2024 році залучено 9850 осіб  (В 2023 році було залучено 10070 осіб)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04551" y="3484668"/>
            <a:ext cx="2007330" cy="1223412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05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З метою формування української громадянської ідентичності  проведено 11 заходів до яких було залучено 6200 осіб</a:t>
            </a:r>
          </a:p>
        </p:txBody>
      </p:sp>
      <p:grpSp>
        <p:nvGrpSpPr>
          <p:cNvPr id="8" name="Group 10"/>
          <p:cNvGrpSpPr>
            <a:grpSpLocks/>
          </p:cNvGrpSpPr>
          <p:nvPr/>
        </p:nvGrpSpPr>
        <p:grpSpPr bwMode="auto">
          <a:xfrm>
            <a:off x="3831581" y="2288774"/>
            <a:ext cx="2571916" cy="1148079"/>
            <a:chOff x="1997" y="1314"/>
            <a:chExt cx="1889" cy="1009"/>
          </a:xfrm>
        </p:grpSpPr>
        <p:sp>
          <p:nvSpPr>
            <p:cNvPr id="12" name="Oval 16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rgbClr val="4F81BD">
                    <a:gamma/>
                    <a:shade val="79216"/>
                    <a:invGamma/>
                  </a:srgbClr>
                </a:gs>
                <a:gs pos="100000">
                  <a:srgbClr val="4F81BD">
                    <a:alpha val="48000"/>
                  </a:srgbClr>
                </a:gs>
              </a:gsLst>
              <a:lin ang="2700000" scaled="1"/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14" name="Oval 12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rgbClr val="0000FF"/>
                  </a:gs>
                  <a:gs pos="100000">
                    <a:srgbClr val="0000FF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uk-UA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" name="Oval 13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784"/>
              </a:xfrm>
              <a:prstGeom prst="ellipse">
                <a:avLst/>
              </a:prstGeom>
              <a:gradFill rotWithShape="1">
                <a:gsLst>
                  <a:gs pos="0">
                    <a:srgbClr val="0000FF">
                      <a:gamma/>
                      <a:tint val="44314"/>
                      <a:invGamma/>
                    </a:srgbClr>
                  </a:gs>
                  <a:gs pos="100000">
                    <a:srgbClr val="0000FF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uk-UA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" name="Oval 14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rgbClr val="4F81BD">
                    <a:gamma/>
                    <a:shade val="46275"/>
                    <a:invGamma/>
                  </a:srgbClr>
                </a:gs>
                <a:gs pos="100000">
                  <a:srgbClr val="4F81BD"/>
                </a:gs>
              </a:gsLst>
              <a:lin ang="2700000" scaled="1"/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Oval 15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rgbClr val="4F81BD">
                    <a:alpha val="0"/>
                  </a:srgbClr>
                </a:gs>
                <a:gs pos="100000">
                  <a:srgbClr val="4F81BD">
                    <a:gamma/>
                    <a:tint val="34902"/>
                    <a:invGamma/>
                  </a:srgbClr>
                </a:gs>
              </a:gsLst>
              <a:lin ang="2700000" scaled="1"/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6" name="Text Box 41"/>
          <p:cNvSpPr txBox="1">
            <a:spLocks noChangeArrowheads="1"/>
          </p:cNvSpPr>
          <p:nvPr/>
        </p:nvSpPr>
        <p:spPr bwMode="gray">
          <a:xfrm>
            <a:off x="3243609" y="2622448"/>
            <a:ext cx="3614868" cy="369332"/>
          </a:xfrm>
          <a:prstGeom prst="rect">
            <a:avLst/>
          </a:prstGeom>
          <a:noFill/>
          <a:ln>
            <a:noFill/>
          </a:ln>
          <a:effectLst>
            <a:outerShdw dist="28398" dir="1593903" algn="ctr" rotWithShape="0">
              <a:srgbClr val="1C1C1C"/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7372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b="1" kern="0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Молодіжна політика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4816" y="2177297"/>
            <a:ext cx="975074" cy="43669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964698" y="651893"/>
            <a:ext cx="1979651" cy="1800493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b"/>
            <a:r>
              <a:rPr lang="uk-UA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П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роведено 5 заходів спільно з ветеранами російсько-української війни, помічниками ветеранів,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 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членами сімей загиблих (померлих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) 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Захисників та </a:t>
            </a:r>
            <a:r>
              <a:rPr lang="uk-UA" sz="110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Захисниц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ь 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України (до заходів було залучено 160 осіб)  </a:t>
            </a:r>
          </a:p>
        </p:txBody>
      </p:sp>
      <p:sp>
        <p:nvSpPr>
          <p:cNvPr id="20" name="Freeform 7"/>
          <p:cNvSpPr>
            <a:spLocks/>
          </p:cNvSpPr>
          <p:nvPr/>
        </p:nvSpPr>
        <p:spPr bwMode="gray">
          <a:xfrm rot="14692448">
            <a:off x="6331559" y="2889372"/>
            <a:ext cx="673788" cy="459255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2" name="Freeform 7"/>
          <p:cNvSpPr>
            <a:spLocks/>
          </p:cNvSpPr>
          <p:nvPr/>
        </p:nvSpPr>
        <p:spPr bwMode="gray">
          <a:xfrm rot="17950982" flipV="1">
            <a:off x="4035009" y="3422937"/>
            <a:ext cx="720497" cy="482543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3" name="Freeform 7"/>
          <p:cNvSpPr>
            <a:spLocks/>
          </p:cNvSpPr>
          <p:nvPr/>
        </p:nvSpPr>
        <p:spPr bwMode="gray">
          <a:xfrm rot="3016609">
            <a:off x="3463665" y="2101897"/>
            <a:ext cx="839436" cy="295830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" name="Freeform 7"/>
          <p:cNvSpPr>
            <a:spLocks/>
          </p:cNvSpPr>
          <p:nvPr/>
        </p:nvSpPr>
        <p:spPr bwMode="gray">
          <a:xfrm rot="6951596">
            <a:off x="5181277" y="1937092"/>
            <a:ext cx="414138" cy="401147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7" name="TextBox 26"/>
          <p:cNvSpPr txBox="1"/>
          <p:nvPr/>
        </p:nvSpPr>
        <p:spPr>
          <a:xfrm>
            <a:off x="6964697" y="2600323"/>
            <a:ext cx="1979651" cy="2354491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05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З метою поліпшення національно-патріотичного виховання молоді та формування любові до своєї країни, її національних цінностей та традицій проведено 20 заходів патріотичного характеру</a:t>
            </a:r>
          </a:p>
          <a:p>
            <a:pPr algn="ctr" eaLnBrk="0" hangingPunct="0"/>
            <a:r>
              <a:rPr lang="uk-UA" sz="105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(В 2023 році було проведено</a:t>
            </a:r>
          </a:p>
          <a:p>
            <a:pPr algn="ctr" eaLnBrk="0" hangingPunct="0"/>
            <a:r>
              <a:rPr lang="uk-UA" sz="105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 35 заходів)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952757" y="3923322"/>
            <a:ext cx="2505330" cy="90024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ru-RU" sz="105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Проведено </a:t>
            </a:r>
            <a:r>
              <a:rPr lang="uk-UA" sz="105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благодійну акцію «Від дитини </a:t>
            </a:r>
            <a:r>
              <a:rPr lang="ru-RU" sz="105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до </a:t>
            </a:r>
            <a:r>
              <a:rPr lang="uk-UA" sz="105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дитини». Під час якої вдалося зібрати понад три</a:t>
            </a:r>
            <a:r>
              <a:rPr lang="ru-RU" sz="105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 </a:t>
            </a:r>
            <a:r>
              <a:rPr lang="uk-UA" sz="105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тонни вантажу для дітей </a:t>
            </a:r>
            <a:r>
              <a:rPr lang="ru-RU" sz="1050" dirty="0" err="1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м.Балаклія</a:t>
            </a:r>
            <a:endParaRPr lang="uk-UA" sz="1050" dirty="0">
              <a:solidFill>
                <a:schemeClr val="tx1"/>
              </a:solidFill>
              <a:latin typeface="Vinnytsia Sans" panose="00000500000000000000" pitchFamily="50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475748" y="780393"/>
            <a:ext cx="2076709" cy="938719"/>
          </a:xfrm>
          <a:prstGeom prst="rect">
            <a:avLst/>
          </a:prstGeom>
          <a:solidFill>
            <a:schemeClr val="accent5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b"/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Виготовлено та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 передано 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Захисникам та Захисницям України більше 1000 окопних свічок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468282" y="1929950"/>
            <a:ext cx="2078288" cy="1384995"/>
          </a:xfrm>
          <a:prstGeom prst="rect">
            <a:avLst/>
          </a:prstGeom>
          <a:solidFill>
            <a:srgbClr val="0070C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b"/>
            <a:r>
              <a:rPr lang="uk-UA" sz="1050" dirty="0">
                <a:solidFill>
                  <a:schemeClr val="tx1"/>
                </a:solidFill>
                <a:latin typeface="Vinnytsia Sans" panose="00000500000000000000" pitchFamily="50" charset="0"/>
                <a:cs typeface="Times New Roman" pitchFamily="18" charset="0"/>
              </a:rPr>
              <a:t>Забезпечено участь 350 студентів у 7-ому Всеукраїнському забігу «Шаную воїнів, біжу за героїв України», присвячений пам’яті загиблих Захисників та Захисниць України</a:t>
            </a:r>
          </a:p>
        </p:txBody>
      </p:sp>
      <p:sp>
        <p:nvSpPr>
          <p:cNvPr id="31" name="Freeform 7"/>
          <p:cNvSpPr>
            <a:spLocks/>
          </p:cNvSpPr>
          <p:nvPr/>
        </p:nvSpPr>
        <p:spPr bwMode="gray">
          <a:xfrm rot="1697745">
            <a:off x="3384832" y="2694048"/>
            <a:ext cx="448780" cy="295830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6237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theme/theme1.xml><?xml version="1.0" encoding="utf-8"?>
<a:theme xmlns:a="http://schemas.openxmlformats.org/drawingml/2006/main" name="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82D82767A9A1BE498DE040BCC2977CEF" ma:contentTypeVersion="0" ma:contentTypeDescription="Створення нового документа." ma:contentTypeScope="" ma:versionID="9f8ddc62ac1c8673648a3830367a174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c0cebb24628af8e57c4c5575463c9c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752C2BD-B8F9-47FC-BCBB-D014957ED8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17FD1DB-3E51-4F1F-A8FC-ADE795EB3C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A5D0D4-3F60-4E4F-8017-1674369AC355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1886</TotalTime>
  <Words>446</Words>
  <Application>Microsoft Office PowerPoint</Application>
  <PresentationFormat>Екран (16:9)</PresentationFormat>
  <Paragraphs>40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Vinnytsia Sans</vt:lpstr>
      <vt:lpstr>Wingdings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Мірчук Сергій Валерійович</dc:creator>
  <cp:lastModifiedBy>Войтович Олена Олександрівна</cp:lastModifiedBy>
  <cp:revision>145</cp:revision>
  <cp:lastPrinted>2025-01-23T09:39:41Z</cp:lastPrinted>
  <dcterms:created xsi:type="dcterms:W3CDTF">2020-06-23T09:28:56Z</dcterms:created>
  <dcterms:modified xsi:type="dcterms:W3CDTF">2025-02-12T06:52:06Z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0x01010082D82767A9A1BE498DE040BCC2977CEF</vt:lpwstr>
  </property>
</Properties>
</file>